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316" r:id="rId17"/>
    <p:sldId id="278" r:id="rId18"/>
    <p:sldId id="311" r:id="rId19"/>
    <p:sldId id="292" r:id="rId20"/>
    <p:sldId id="283" r:id="rId21"/>
    <p:sldId id="285" r:id="rId22"/>
    <p:sldId id="312" r:id="rId23"/>
    <p:sldId id="313" r:id="rId24"/>
    <p:sldId id="296" r:id="rId25"/>
    <p:sldId id="302" r:id="rId26"/>
    <p:sldId id="297" r:id="rId27"/>
    <p:sldId id="282" r:id="rId28"/>
    <p:sldId id="294" r:id="rId29"/>
    <p:sldId id="314" r:id="rId30"/>
    <p:sldId id="284" r:id="rId31"/>
    <p:sldId id="266" r:id="rId32"/>
    <p:sldId id="298" r:id="rId33"/>
    <p:sldId id="299" r:id="rId34"/>
    <p:sldId id="279" r:id="rId35"/>
    <p:sldId id="315" r:id="rId36"/>
    <p:sldId id="280" r:id="rId37"/>
    <p:sldId id="295" r:id="rId38"/>
    <p:sldId id="288" r:id="rId39"/>
    <p:sldId id="307" r:id="rId40"/>
    <p:sldId id="289"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p:restoredTop sz="79218"/>
  </p:normalViewPr>
  <p:slideViewPr>
    <p:cSldViewPr snapToGrid="0">
      <p:cViewPr>
        <p:scale>
          <a:sx n="152" d="100"/>
          <a:sy n="152" d="100"/>
        </p:scale>
        <p:origin x="792" y="-32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•Der tägliche Lkw-Maut-Fahrleistungsindex liefert frühzeitig ungefähre Anhaltspunkte zur Entwicklung der Industrie­produktion in Deutschland. Der Index wird aus digitalen Prozess­daten der Lkw-Mauterhebung berechnet und wöchentlich jeweils am Donnerstag aktualisiert.</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Das Geschäftsmodell 3PL rentiert sich mehr, weil </a:t>
            </a:r>
            <a:r>
              <a:rPr lang="de-DE" sz="1200" dirty="0" err="1">
                <a:solidFill>
                  <a:srgbClr val="67788A"/>
                </a:solidFill>
              </a:rPr>
              <a:t>Instafreight</a:t>
            </a:r>
            <a:r>
              <a:rPr lang="de-DE" sz="1200" dirty="0">
                <a:solidFill>
                  <a:srgbClr val="67788A"/>
                </a:solidFill>
              </a:rPr>
              <a:t> schon viele Erfahrungen damit gesammelt hat und somit den Prozess zur Kundenauftragserfüllung allmählich optimieren kann. </a:t>
            </a: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dirty="0" err="1">
                <a:solidFill>
                  <a:srgbClr val="67788A"/>
                </a:solidFill>
              </a:rPr>
              <a:t>wenigeren</a:t>
            </a:r>
            <a:r>
              <a:rPr lang="de-DE" sz="1200" dirty="0">
                <a:solidFill>
                  <a:srgbClr val="67788A"/>
                </a:solidFill>
              </a:rPr>
              <a:t> </a:t>
            </a:r>
            <a:r>
              <a:rPr lang="de-DE" sz="1200" dirty="0" err="1">
                <a:solidFill>
                  <a:srgbClr val="67788A"/>
                </a:solidFill>
              </a:rPr>
              <a:t>spot</a:t>
            </a:r>
            <a:r>
              <a:rPr lang="de-DE" sz="1200" dirty="0">
                <a:solidFill>
                  <a:srgbClr val="67788A"/>
                </a:solidFill>
              </a:rPr>
              <a:t> </a:t>
            </a:r>
            <a:r>
              <a:rPr lang="de-DE" sz="1200" dirty="0" err="1">
                <a:solidFill>
                  <a:srgbClr val="67788A"/>
                </a:solidFill>
              </a:rPr>
              <a:t>shipments</a:t>
            </a:r>
            <a:r>
              <a:rPr lang="de-DE" sz="1200" dirty="0">
                <a:solidFill>
                  <a:srgbClr val="67788A"/>
                </a:solidFill>
              </a:rPr>
              <a:t> 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42.svg"/><Relationship Id="rId26" Type="http://schemas.openxmlformats.org/officeDocument/2006/relationships/image" Target="../media/image60.svg"/><Relationship Id="rId3" Type="http://schemas.openxmlformats.org/officeDocument/2006/relationships/image" Target="../media/image45.png"/><Relationship Id="rId21" Type="http://schemas.openxmlformats.org/officeDocument/2006/relationships/image" Target="../media/image37.png"/><Relationship Id="rId34" Type="http://schemas.openxmlformats.org/officeDocument/2006/relationships/image" Target="../media/image66.svg"/><Relationship Id="rId7" Type="http://schemas.openxmlformats.org/officeDocument/2006/relationships/image" Target="../media/image49.png"/><Relationship Id="rId12" Type="http://schemas.openxmlformats.org/officeDocument/2006/relationships/image" Target="../media/image36.svg"/><Relationship Id="rId17" Type="http://schemas.openxmlformats.org/officeDocument/2006/relationships/image" Target="../media/image41.png"/><Relationship Id="rId25" Type="http://schemas.openxmlformats.org/officeDocument/2006/relationships/image" Target="../media/image59.png"/><Relationship Id="rId33" Type="http://schemas.openxmlformats.org/officeDocument/2006/relationships/image" Target="../media/image65.png"/><Relationship Id="rId2" Type="http://schemas.openxmlformats.org/officeDocument/2006/relationships/notesSlide" Target="../notesSlides/notesSlide33.xml"/><Relationship Id="rId16" Type="http://schemas.openxmlformats.org/officeDocument/2006/relationships/image" Target="../media/image40.svg"/><Relationship Id="rId20" Type="http://schemas.openxmlformats.org/officeDocument/2006/relationships/image" Target="../media/image56.svg"/><Relationship Id="rId29"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8.svg"/><Relationship Id="rId11" Type="http://schemas.openxmlformats.org/officeDocument/2006/relationships/image" Target="../media/image35.png"/><Relationship Id="rId24" Type="http://schemas.openxmlformats.org/officeDocument/2006/relationships/image" Target="../media/image58.svg"/><Relationship Id="rId32" Type="http://schemas.openxmlformats.org/officeDocument/2006/relationships/image" Target="../media/image64.svg"/><Relationship Id="rId5" Type="http://schemas.openxmlformats.org/officeDocument/2006/relationships/image" Target="../media/image47.png"/><Relationship Id="rId15" Type="http://schemas.openxmlformats.org/officeDocument/2006/relationships/image" Target="../media/image39.png"/><Relationship Id="rId23" Type="http://schemas.openxmlformats.org/officeDocument/2006/relationships/image" Target="../media/image57.png"/><Relationship Id="rId28" Type="http://schemas.openxmlformats.org/officeDocument/2006/relationships/image" Target="../media/image44.svg"/><Relationship Id="rId36" Type="http://schemas.openxmlformats.org/officeDocument/2006/relationships/image" Target="../media/image68.svg"/><Relationship Id="rId10" Type="http://schemas.openxmlformats.org/officeDocument/2006/relationships/image" Target="../media/image52.svg"/><Relationship Id="rId19" Type="http://schemas.openxmlformats.org/officeDocument/2006/relationships/image" Target="../media/image55.png"/><Relationship Id="rId31" Type="http://schemas.openxmlformats.org/officeDocument/2006/relationships/image" Target="../media/image63.pn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4.sv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62.svg"/><Relationship Id="rId35" Type="http://schemas.openxmlformats.org/officeDocument/2006/relationships/image" Target="../media/image67.png"/><Relationship Id="rId8" Type="http://schemas.openxmlformats.org/officeDocument/2006/relationships/image" Target="../media/image5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944330819"/>
              </p:ext>
            </p:extLst>
          </p:nvPr>
        </p:nvGraphicFramePr>
        <p:xfrm>
          <a:off x="484356" y="1341957"/>
          <a:ext cx="4544844" cy="3362960"/>
        </p:xfrm>
        <a:graphic>
          <a:graphicData uri="http://schemas.openxmlformats.org/drawingml/2006/table">
            <a:tbl>
              <a:tblPr firstRow="1" bandRow="1">
                <a:tableStyleId>{5C22544A-7EE6-4342-B048-85BDC9FD1C3A}</a:tableStyleId>
              </a:tblPr>
              <a:tblGrid>
                <a:gridCol w="1635046">
                  <a:extLst>
                    <a:ext uri="{9D8B030D-6E8A-4147-A177-3AD203B41FA5}">
                      <a16:colId xmlns:a16="http://schemas.microsoft.com/office/drawing/2014/main" val="2062269353"/>
                    </a:ext>
                  </a:extLst>
                </a:gridCol>
                <a:gridCol w="1408123">
                  <a:extLst>
                    <a:ext uri="{9D8B030D-6E8A-4147-A177-3AD203B41FA5}">
                      <a16:colId xmlns:a16="http://schemas.microsoft.com/office/drawing/2014/main" val="1617259835"/>
                    </a:ext>
                  </a:extLst>
                </a:gridCol>
                <a:gridCol w="1501675">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endParaRPr lang="de-DE" sz="1400" dirty="0"/>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endParaRPr lang="de-DE" sz="1400" dirty="0"/>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endParaRPr lang="de-DE" sz="1400" dirty="0"/>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endParaRPr lang="de-DE" sz="1400" dirty="0"/>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endParaRPr lang="de-DE" sz="1400" dirty="0"/>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endParaRPr lang="de-DE" sz="1400" dirty="0"/>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endParaRPr lang="de-DE" sz="1400" dirty="0"/>
                    </a:p>
                  </a:txBody>
                  <a:tcPr/>
                </a:tc>
                <a:tc>
                  <a:txBody>
                    <a:bodyPr/>
                    <a:lstStyle/>
                    <a:p>
                      <a:r>
                        <a:rPr lang="de-DE" sz="1400"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2011593107"/>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dirty="0">
                          <a:effectLst/>
                        </a:rPr>
                        <a:t>638,34</a:t>
                      </a:r>
                      <a:endParaRPr lang="de-DE" sz="1200"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
        <p:nvSpPr>
          <p:cNvPr id="10" name="Textfeld 9">
            <a:extLst>
              <a:ext uri="{FF2B5EF4-FFF2-40B4-BE49-F238E27FC236}">
                <a16:creationId xmlns:a16="http://schemas.microsoft.com/office/drawing/2014/main" id="{C7F7DF0B-A351-7E44-924D-2CC09140A458}"/>
              </a:ext>
            </a:extLst>
          </p:cNvPr>
          <p:cNvSpPr txBox="1"/>
          <p:nvPr/>
        </p:nvSpPr>
        <p:spPr>
          <a:xfrm>
            <a:off x="6415144" y="1171613"/>
            <a:ext cx="2728856" cy="954107"/>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Text</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1655363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BCBA57B4-2E17-E748-B857-C52F0A72A5BF}"/>
              </a:ext>
            </a:extLst>
          </p:cNvPr>
          <p:cNvPicPr>
            <a:picLocks noChangeAspect="1"/>
          </p:cNvPicPr>
          <p:nvPr/>
        </p:nvPicPr>
        <p:blipFill>
          <a:blip r:embed="rId3"/>
          <a:stretch>
            <a:fillRect/>
          </a:stretch>
        </p:blipFill>
        <p:spPr>
          <a:xfrm>
            <a:off x="474895" y="1144991"/>
            <a:ext cx="5615070" cy="3457489"/>
          </a:xfrm>
          <a:prstGeom prst="rect">
            <a:avLst/>
          </a:prstGeom>
        </p:spPr>
      </p:pic>
      <p:sp>
        <p:nvSpPr>
          <p:cNvPr id="22" name="Textfeld 21">
            <a:extLst>
              <a:ext uri="{FF2B5EF4-FFF2-40B4-BE49-F238E27FC236}">
                <a16:creationId xmlns:a16="http://schemas.microsoft.com/office/drawing/2014/main" id="{A45AB88F-159D-5E4F-9974-852020CD92E0}"/>
              </a:ext>
            </a:extLst>
          </p:cNvPr>
          <p:cNvSpPr txBox="1"/>
          <p:nvPr/>
        </p:nvSpPr>
        <p:spPr>
          <a:xfrm>
            <a:off x="6323704" y="1172382"/>
            <a:ext cx="2728856"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i="1" dirty="0">
                <a:solidFill>
                  <a:schemeClr val="bg2"/>
                </a:solidFill>
              </a:rPr>
              <a:t>Customer Not </a:t>
            </a:r>
            <a:r>
              <a:rPr lang="de-DE" i="1" dirty="0" err="1">
                <a:solidFill>
                  <a:schemeClr val="bg2"/>
                </a:solidFill>
              </a:rPr>
              <a:t>Ready</a:t>
            </a:r>
            <a:r>
              <a:rPr lang="de-DE" i="1" dirty="0">
                <a:solidFill>
                  <a:schemeClr val="bg2"/>
                </a:solidFill>
              </a:rPr>
              <a:t> </a:t>
            </a:r>
            <a:r>
              <a:rPr lang="de-DE" dirty="0">
                <a:solidFill>
                  <a:schemeClr val="bg2"/>
                </a:solidFill>
              </a:rPr>
              <a:t>weißt die höchste Auftragsstornierung in 12.2020 auf</a:t>
            </a:r>
          </a:p>
          <a:p>
            <a:pPr marL="285750" indent="-285750">
              <a:lnSpc>
                <a:spcPct val="150000"/>
              </a:lnSpc>
              <a:buFont typeface="Arial" panose="020B0604020202020204" pitchFamily="34" charset="0"/>
              <a:buChar char="•"/>
            </a:pPr>
            <a:r>
              <a:rPr lang="de-DE" i="1" dirty="0">
                <a:solidFill>
                  <a:schemeClr val="bg2"/>
                </a:solidFill>
              </a:rPr>
              <a:t>Carrier Not </a:t>
            </a:r>
            <a:r>
              <a:rPr lang="de-DE" i="1" dirty="0" err="1">
                <a:solidFill>
                  <a:schemeClr val="bg2"/>
                </a:solidFill>
              </a:rPr>
              <a:t>Found</a:t>
            </a:r>
            <a:r>
              <a:rPr lang="de-DE" i="1" dirty="0">
                <a:solidFill>
                  <a:schemeClr val="bg2"/>
                </a:solidFill>
              </a:rPr>
              <a:t> </a:t>
            </a:r>
            <a:r>
              <a:rPr lang="de-DE" dirty="0">
                <a:solidFill>
                  <a:schemeClr val="bg2"/>
                </a:solidFill>
              </a:rPr>
              <a:t>weißt die zweithöchste Auftragsstornierung in 12.2019 auf</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433392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 Ergebnisse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a:blip r:embed="rId3"/>
          <a:stretch>
            <a:fillRect/>
          </a:stretch>
        </p:blipFill>
        <p:spPr>
          <a:xfrm>
            <a:off x="662808" y="1024436"/>
            <a:ext cx="2705902" cy="2033337"/>
          </a:xfrm>
          <a:prstGeom prst="rect">
            <a:avLst/>
          </a:prstGeom>
        </p:spPr>
      </p:pic>
      <p:sp>
        <p:nvSpPr>
          <p:cNvPr id="12" name="Textfeld 11">
            <a:extLst>
              <a:ext uri="{FF2B5EF4-FFF2-40B4-BE49-F238E27FC236}">
                <a16:creationId xmlns:a16="http://schemas.microsoft.com/office/drawing/2014/main" id="{4E0C916D-2FBF-844A-BF02-F2F4FC9F7D79}"/>
              </a:ext>
            </a:extLst>
          </p:cNvPr>
          <p:cNvSpPr txBox="1"/>
          <p:nvPr/>
        </p:nvSpPr>
        <p:spPr>
          <a:xfrm>
            <a:off x="4479721" y="1451295"/>
            <a:ext cx="4194496" cy="2462213"/>
          </a:xfrm>
          <a:prstGeom prst="rect">
            <a:avLst/>
          </a:prstGeom>
          <a:noFill/>
        </p:spPr>
        <p:txBody>
          <a:bodyPr wrap="square" rtlCol="0">
            <a:spAutoFit/>
          </a:bodyPr>
          <a:lstStyle/>
          <a:p>
            <a:r>
              <a:rPr lang="de-DE" dirty="0"/>
              <a:t>Beste Korrelation</a:t>
            </a:r>
          </a:p>
          <a:p>
            <a:endParaRPr lang="de-DE" dirty="0"/>
          </a:p>
          <a:p>
            <a:pPr marL="342900" indent="-342900">
              <a:buAutoNum type="arabicPeriod"/>
            </a:pPr>
            <a:r>
              <a:rPr lang="de-DE" dirty="0"/>
              <a:t>Auslastungstransportmarkt</a:t>
            </a:r>
          </a:p>
          <a:p>
            <a:pPr marL="342900" indent="-342900">
              <a:buAutoNum type="arabicPeriod"/>
            </a:pPr>
            <a:r>
              <a:rPr lang="de-DE" dirty="0"/>
              <a:t>Lkw Maut</a:t>
            </a:r>
          </a:p>
          <a:p>
            <a:pPr marL="342900" indent="-342900">
              <a:buAutoNum type="arabicPeriod"/>
            </a:pPr>
            <a:r>
              <a:rPr lang="de-DE" dirty="0"/>
              <a:t>Total </a:t>
            </a:r>
            <a:r>
              <a:rPr lang="de-DE" dirty="0" err="1"/>
              <a:t>Cost</a:t>
            </a:r>
            <a:r>
              <a:rPr lang="de-DE" dirty="0"/>
              <a:t> UND Total </a:t>
            </a:r>
            <a:r>
              <a:rPr lang="de-DE" dirty="0" err="1"/>
              <a:t>cost</a:t>
            </a:r>
            <a:r>
              <a:rPr lang="de-DE" dirty="0"/>
              <a:t> </a:t>
            </a:r>
            <a:r>
              <a:rPr lang="de-DE" dirty="0" err="1"/>
              <a:t>assigned</a:t>
            </a:r>
            <a:endParaRPr lang="de-DE" dirty="0"/>
          </a:p>
          <a:p>
            <a:pPr marL="342900" indent="-342900">
              <a:buAutoNum type="arabicPeriod"/>
            </a:pPr>
            <a:r>
              <a:rPr lang="de-DE" dirty="0"/>
              <a:t>OTD</a:t>
            </a:r>
          </a:p>
          <a:p>
            <a:pPr marL="342900" indent="-342900">
              <a:buAutoNum type="arabicPeriod"/>
            </a:pPr>
            <a:r>
              <a:rPr lang="de-DE" dirty="0"/>
              <a:t>Dieselkraftstoff</a:t>
            </a:r>
          </a:p>
          <a:p>
            <a:pPr marL="342900" indent="-342900">
              <a:buAutoNum type="arabicPeriod"/>
            </a:pPr>
            <a:r>
              <a:rPr lang="de-DE" dirty="0"/>
              <a:t>Spedition (</a:t>
            </a:r>
            <a:r>
              <a:rPr lang="de-DE" dirty="0" err="1"/>
              <a:t>Goodle</a:t>
            </a:r>
            <a:r>
              <a:rPr lang="de-DE" dirty="0"/>
              <a:t> Trends)</a:t>
            </a:r>
          </a:p>
          <a:p>
            <a:endParaRPr lang="de-DE" dirty="0"/>
          </a:p>
          <a:p>
            <a:endParaRPr lang="de-DE" dirty="0"/>
          </a:p>
          <a:p>
            <a:endParaRPr lang="de-DE" dirty="0"/>
          </a:p>
        </p:txBody>
      </p:sp>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a:blip r:embed="rId4"/>
          <a:stretch>
            <a:fillRect/>
          </a:stretch>
        </p:blipFill>
        <p:spPr>
          <a:xfrm>
            <a:off x="702601" y="3120705"/>
            <a:ext cx="3017216" cy="1753809"/>
          </a:xfrm>
          <a:prstGeom prst="rect">
            <a:avLst/>
          </a:prstGeom>
        </p:spPr>
      </p:pic>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218115" y="904488"/>
            <a:ext cx="6191075" cy="3930371"/>
          </a:xfrm>
          <a:prstGeom prst="rect">
            <a:avLst/>
          </a:prstGeom>
          <a:noFill/>
        </p:spPr>
        <p:txBody>
          <a:bodyPr wrap="square" rtlCol="0">
            <a:spAutoFit/>
          </a:bodyPr>
          <a:lstStyle/>
          <a:p>
            <a:pPr>
              <a:lnSpc>
                <a:spcPct val="150000"/>
              </a:lnSpc>
            </a:pPr>
            <a:r>
              <a:rPr lang="de-DE" b="1" dirty="0"/>
              <a:t>Auslastungstransportmarkt</a:t>
            </a:r>
            <a:endParaRPr lang="de-DE" b="1" dirty="0">
              <a:sym typeface="Wingdings" pitchFamily="2" charset="2"/>
            </a:endParaRPr>
          </a:p>
          <a:p>
            <a:pPr marL="285750" indent="-285750">
              <a:lnSpc>
                <a:spcPct val="150000"/>
              </a:lnSpc>
              <a:buFont typeface="Arial" panose="020B0604020202020204" pitchFamily="34" charset="0"/>
              <a:buChar char="•"/>
            </a:pPr>
            <a:r>
              <a:rPr lang="de-DE" dirty="0">
                <a:sym typeface="Wingdings" pitchFamily="2" charset="2"/>
              </a:rPr>
              <a:t>Gute Auftragslage für Spediteure ist schlecht für </a:t>
            </a:r>
            <a:r>
              <a:rPr lang="de-DE" dirty="0" err="1">
                <a:sym typeface="Wingdings" pitchFamily="2" charset="2"/>
              </a:rPr>
              <a:t>InstaFreight</a:t>
            </a:r>
            <a:endParaRPr lang="de-DE" b="1" dirty="0"/>
          </a:p>
          <a:p>
            <a:pPr>
              <a:lnSpc>
                <a:spcPct val="150000"/>
              </a:lnSpc>
            </a:pPr>
            <a:r>
              <a:rPr lang="de-DE" b="1" dirty="0"/>
              <a:t>LKW Maut </a:t>
            </a:r>
            <a:endParaRPr lang="de-DE" b="1" dirty="0">
              <a:sym typeface="Wingdings" pitchFamily="2" charset="2"/>
            </a:endParaRPr>
          </a:p>
          <a:p>
            <a:pPr marL="285750" indent="-285750">
              <a:lnSpc>
                <a:spcPct val="150000"/>
              </a:lnSpc>
              <a:buFont typeface="Arial" panose="020B0604020202020204" pitchFamily="34" charset="0"/>
              <a:buChar char="•"/>
            </a:pPr>
            <a:r>
              <a:rPr lang="de-DE" dirty="0"/>
              <a:t>hat einer der besten Korrelation, jedoch </a:t>
            </a:r>
            <a:r>
              <a:rPr lang="de-DE" dirty="0">
                <a:sym typeface="Wingdings" pitchFamily="2" charset="2"/>
              </a:rPr>
              <a:t>je höher die Auftragslage desto schlechter die Marge und umgekehrt. Das heißt: Wenig Abhängigkeit der Spediteure von </a:t>
            </a:r>
            <a:r>
              <a:rPr lang="de-DE" dirty="0" err="1">
                <a:sym typeface="Wingdings" pitchFamily="2" charset="2"/>
              </a:rPr>
              <a:t>InstaFreight</a:t>
            </a:r>
            <a:endParaRPr lang="de-DE" dirty="0">
              <a:sym typeface="Wingdings" pitchFamily="2" charset="2"/>
            </a:endParaRPr>
          </a:p>
          <a:p>
            <a:pPr marL="285750" indent="-285750">
              <a:lnSpc>
                <a:spcPct val="150000"/>
              </a:lnSpc>
              <a:buFont typeface="Arial" panose="020B0604020202020204" pitchFamily="34" charset="0"/>
              <a:buChar char="•"/>
            </a:pPr>
            <a:r>
              <a:rPr lang="de-DE" dirty="0">
                <a:sym typeface="Wingdings" pitchFamily="2" charset="2"/>
              </a:rPr>
              <a:t>Der Maut Fahrleistungsindex ist ein Anhaltspunkt, um die deutsche Industrieproduktion abzuschätzen</a:t>
            </a:r>
          </a:p>
          <a:p>
            <a:pPr>
              <a:lnSpc>
                <a:spcPct val="150000"/>
              </a:lnSpc>
            </a:pPr>
            <a:r>
              <a:rPr lang="de-DE" b="1" dirty="0"/>
              <a:t>Diesel</a:t>
            </a:r>
            <a:endParaRPr lang="de-DE" b="1" dirty="0">
              <a:sym typeface="Wingdings" pitchFamily="2" charset="2"/>
            </a:endParaRPr>
          </a:p>
          <a:p>
            <a:pPr marL="285750" indent="-285750">
              <a:lnSpc>
                <a:spcPct val="150000"/>
              </a:lnSpc>
              <a:buFont typeface="Arial" panose="020B0604020202020204" pitchFamily="34" charset="0"/>
              <a:buChar char="•"/>
            </a:pPr>
            <a:r>
              <a:rPr lang="de-DE" dirty="0"/>
              <a:t>2018 auf 2020 war der Dieselpreis um 16ct gesunken, jedoch hatte dies keine Abhängigkeit zur Marge, obwohl es zu erwarten gewesen wäre</a:t>
            </a:r>
          </a:p>
          <a:p>
            <a:pPr marL="285750" indent="-285750">
              <a:lnSpc>
                <a:spcPct val="150000"/>
              </a:lnSpc>
              <a:buFont typeface="Arial" panose="020B0604020202020204" pitchFamily="34" charset="0"/>
              <a:buChar char="•"/>
            </a:pPr>
            <a:endParaRPr lang="de-DE" dirty="0"/>
          </a:p>
        </p:txBody>
      </p:sp>
      <p:sp>
        <p:nvSpPr>
          <p:cNvPr id="3" name="Rechteck 2">
            <a:extLst>
              <a:ext uri="{FF2B5EF4-FFF2-40B4-BE49-F238E27FC236}">
                <a16:creationId xmlns:a16="http://schemas.microsoft.com/office/drawing/2014/main" id="{AA1F1EE8-B1C3-F146-8B2E-1974632E32D7}"/>
              </a:ext>
            </a:extLst>
          </p:cNvPr>
          <p:cNvSpPr/>
          <p:nvPr/>
        </p:nvSpPr>
        <p:spPr>
          <a:xfrm>
            <a:off x="6409190" y="3018977"/>
            <a:ext cx="4572000" cy="1815882"/>
          </a:xfrm>
          <a:prstGeom prst="rect">
            <a:avLst/>
          </a:prstGeom>
        </p:spPr>
        <p:txBody>
          <a:bodyPr>
            <a:spAutoFit/>
          </a:bodyPr>
          <a:lstStyle/>
          <a:p>
            <a:r>
              <a:rPr lang="de-DE" dirty="0"/>
              <a:t>Beste Korrelation</a:t>
            </a:r>
          </a:p>
          <a:p>
            <a:endParaRPr lang="de-DE" dirty="0"/>
          </a:p>
          <a:p>
            <a:pPr marL="342900" indent="-342900">
              <a:buAutoNum type="arabicPeriod"/>
            </a:pPr>
            <a:r>
              <a:rPr lang="de-DE" dirty="0"/>
              <a:t>Auslastungstransportmarkt</a:t>
            </a:r>
          </a:p>
          <a:p>
            <a:pPr marL="342900" indent="-342900">
              <a:buAutoNum type="arabicPeriod"/>
            </a:pPr>
            <a:r>
              <a:rPr lang="de-DE" dirty="0"/>
              <a:t>Lkw Maut</a:t>
            </a:r>
          </a:p>
          <a:p>
            <a:pPr marL="342900" indent="-342900">
              <a:buAutoNum type="arabicPeriod"/>
            </a:pPr>
            <a:r>
              <a:rPr lang="de-DE" dirty="0"/>
              <a:t>Total </a:t>
            </a:r>
            <a:r>
              <a:rPr lang="de-DE" dirty="0" err="1"/>
              <a:t>Cost</a:t>
            </a:r>
            <a:r>
              <a:rPr lang="de-DE" dirty="0"/>
              <a:t> UND Total </a:t>
            </a:r>
            <a:r>
              <a:rPr lang="de-DE" dirty="0" err="1"/>
              <a:t>cost</a:t>
            </a:r>
            <a:r>
              <a:rPr lang="de-DE" dirty="0"/>
              <a:t> </a:t>
            </a:r>
            <a:r>
              <a:rPr lang="de-DE" dirty="0" err="1"/>
              <a:t>assigned</a:t>
            </a:r>
            <a:endParaRPr lang="de-DE" dirty="0"/>
          </a:p>
          <a:p>
            <a:pPr marL="342900" indent="-342900">
              <a:buAutoNum type="arabicPeriod"/>
            </a:pPr>
            <a:r>
              <a:rPr lang="de-DE" dirty="0"/>
              <a:t>OTD</a:t>
            </a:r>
          </a:p>
          <a:p>
            <a:pPr marL="342900" indent="-342900">
              <a:buAutoNum type="arabicPeriod"/>
            </a:pPr>
            <a:r>
              <a:rPr lang="de-DE" dirty="0"/>
              <a:t>Dieselkraftstoff</a:t>
            </a:r>
          </a:p>
          <a:p>
            <a:pPr marL="342900" indent="-342900">
              <a:buAutoNum type="arabicPeriod"/>
            </a:pPr>
            <a:r>
              <a:rPr lang="de-DE" dirty="0"/>
              <a:t>Spedition (</a:t>
            </a:r>
            <a:r>
              <a:rPr lang="de-DE" dirty="0" err="1"/>
              <a:t>Goodle</a:t>
            </a:r>
            <a:r>
              <a:rPr lang="de-DE" dirty="0"/>
              <a:t> Trends)</a:t>
            </a:r>
          </a:p>
        </p:txBody>
      </p:sp>
      <p:pic>
        <p:nvPicPr>
          <p:cNvPr id="12" name="Grafik 11">
            <a:extLst>
              <a:ext uri="{FF2B5EF4-FFF2-40B4-BE49-F238E27FC236}">
                <a16:creationId xmlns:a16="http://schemas.microsoft.com/office/drawing/2014/main" id="{855F5335-2233-0244-8295-8EAA2FED3C0D}"/>
              </a:ext>
            </a:extLst>
          </p:cNvPr>
          <p:cNvPicPr>
            <a:picLocks noChangeAspect="1"/>
          </p:cNvPicPr>
          <p:nvPr/>
        </p:nvPicPr>
        <p:blipFill>
          <a:blip r:embed="rId3"/>
          <a:stretch>
            <a:fillRect/>
          </a:stretch>
        </p:blipFill>
        <p:spPr>
          <a:xfrm>
            <a:off x="5749559" y="268383"/>
            <a:ext cx="2569148" cy="1930574"/>
          </a:xfrm>
          <a:prstGeom prst="rect">
            <a:avLst/>
          </a:prstGeom>
        </p:spPr>
      </p:pic>
      <p:pic>
        <p:nvPicPr>
          <p:cNvPr id="13" name="Grafik 12">
            <a:extLst>
              <a:ext uri="{FF2B5EF4-FFF2-40B4-BE49-F238E27FC236}">
                <a16:creationId xmlns:a16="http://schemas.microsoft.com/office/drawing/2014/main" id="{CAB8492C-8812-1E43-9CAD-E8D640C44745}"/>
              </a:ext>
            </a:extLst>
          </p:cNvPr>
          <p:cNvPicPr>
            <a:picLocks noChangeAspect="1"/>
          </p:cNvPicPr>
          <p:nvPr/>
        </p:nvPicPr>
        <p:blipFill>
          <a:blip r:embed="rId4"/>
          <a:stretch>
            <a:fillRect/>
          </a:stretch>
        </p:blipFill>
        <p:spPr>
          <a:xfrm>
            <a:off x="7095153" y="1534508"/>
            <a:ext cx="2864729" cy="1665173"/>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Dashboard: Zusammenfassung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38200" y="1314701"/>
            <a:ext cx="7270908" cy="954107"/>
          </a:xfrm>
          <a:prstGeom prst="rect">
            <a:avLst/>
          </a:prstGeom>
        </p:spPr>
        <p:txBody>
          <a:bodyPr wrap="square">
            <a:spAutoFit/>
          </a:bodyPr>
          <a:lstStyle/>
          <a:p>
            <a:pPr marL="285750" lvl="1" indent="-285750">
              <a:buFontTx/>
              <a:buChar char="-"/>
            </a:pPr>
            <a:r>
              <a:rPr lang="de-DE" dirty="0"/>
              <a:t>3PL rentiert sich mehr</a:t>
            </a:r>
          </a:p>
          <a:p>
            <a:pPr marL="285750" lvl="1" indent="-285750">
              <a:buFontTx/>
              <a:buChar char="-"/>
            </a:pPr>
            <a:r>
              <a:rPr lang="de-DE" dirty="0"/>
              <a:t>Bereits viele Erfahrungen gesammelt und somit den Prozess zur Kundenauftragserfüllung allmählich optimieren kann. </a:t>
            </a:r>
          </a:p>
          <a:p>
            <a:pPr marL="285750" lvl="1" indent="-285750">
              <a:buFontTx/>
              <a:buChar char="-"/>
            </a:pPr>
            <a:r>
              <a:rPr lang="de-DE" dirty="0"/>
              <a:t>langfristige Entwicklung auch das Geschäftsmodell 4PL kontinuierlich verbessern</a:t>
            </a:r>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448" y="1561779"/>
            <a:ext cx="914400" cy="914400"/>
          </a:xfrm>
          <a:prstGeom prst="rect">
            <a:avLst/>
          </a:prstGeom>
        </p:spPr>
      </p:pic>
      <p:sp>
        <p:nvSpPr>
          <p:cNvPr id="2" name="Rechteck 1">
            <a:extLst>
              <a:ext uri="{FF2B5EF4-FFF2-40B4-BE49-F238E27FC236}">
                <a16:creationId xmlns:a16="http://schemas.microsoft.com/office/drawing/2014/main" id="{E897734B-41F0-E94D-8E49-22BB9B885E83}"/>
              </a:ext>
            </a:extLst>
          </p:cNvPr>
          <p:cNvSpPr/>
          <p:nvPr/>
        </p:nvSpPr>
        <p:spPr>
          <a:xfrm>
            <a:off x="1638200" y="2351472"/>
            <a:ext cx="7421910" cy="1384995"/>
          </a:xfrm>
          <a:prstGeom prst="rect">
            <a:avLst/>
          </a:prstGeom>
        </p:spPr>
        <p:txBody>
          <a:bodyPr wrap="square">
            <a:spAutoFit/>
          </a:bodyPr>
          <a:lstStyle/>
          <a:p>
            <a:pPr marL="285750" indent="-285750">
              <a:buFontTx/>
              <a:buChar char="-"/>
            </a:pPr>
            <a:r>
              <a:rPr lang="de-DE" dirty="0"/>
              <a:t>Preisgestaltung bei Kontraktaufträgen(</a:t>
            </a:r>
            <a:r>
              <a:rPr lang="de-DE" dirty="0" err="1"/>
              <a:t>custom</a:t>
            </a:r>
            <a:r>
              <a:rPr lang="de-DE" dirty="0"/>
              <a:t> rate </a:t>
            </a:r>
            <a:r>
              <a:rPr lang="de-DE" dirty="0" err="1"/>
              <a:t>shipment</a:t>
            </a:r>
            <a:r>
              <a:rPr lang="de-DE" dirty="0"/>
              <a:t>) noch zu berücksichtigen bei gleichzeitiger Aufrechthaltung der Kundenbindung</a:t>
            </a:r>
          </a:p>
          <a:p>
            <a:pPr marL="285750" indent="-285750">
              <a:buFontTx/>
              <a:buChar char="-"/>
            </a:pPr>
            <a:endParaRPr lang="de-DE" dirty="0"/>
          </a:p>
          <a:p>
            <a:pPr marL="285750" indent="-285750">
              <a:buFontTx/>
              <a:buChar char="-"/>
            </a:pPr>
            <a:r>
              <a:rPr lang="de-DE" dirty="0"/>
              <a:t>Am profitabelsten ist der Transportauftrag von Bulk-Waren (doppelt so hoch wie bei </a:t>
            </a:r>
            <a:r>
              <a:rPr lang="de-DE" dirty="0" err="1"/>
              <a:t>Full</a:t>
            </a:r>
            <a:r>
              <a:rPr lang="de-DE" dirty="0"/>
              <a:t> Truck Load Transport) aber hat das Unternehmen bisher nur wenig Aufträge davon bekommen (&lt;6000 Aufträge) </a:t>
            </a:r>
            <a:r>
              <a:rPr lang="de-DE" dirty="0">
                <a:sym typeface="Wingdings" pitchFamily="2" charset="2"/>
              </a:rPr>
              <a:t> bessere Kondition für Kunden SLA, besseres Marketing</a:t>
            </a:r>
            <a:endParaRPr lang="de-DE" dirty="0"/>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58" y="3367524"/>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678" y="2545068"/>
            <a:ext cx="914400" cy="914400"/>
          </a:xfrm>
          <a:prstGeom prst="rect">
            <a:avLst/>
          </a:prstGeom>
        </p:spPr>
      </p:pic>
      <p:pic>
        <p:nvPicPr>
          <p:cNvPr id="22" name="Grafik 21" descr="Geld Silhouette">
            <a:extLst>
              <a:ext uri="{FF2B5EF4-FFF2-40B4-BE49-F238E27FC236}">
                <a16:creationId xmlns:a16="http://schemas.microsoft.com/office/drawing/2014/main" id="{973684D1-F1DC-DA4C-906A-4DB13BA0EB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1658" y="4129359"/>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5448" y="762240"/>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2711</Words>
  <Application>Microsoft Macintosh PowerPoint</Application>
  <PresentationFormat>Bildschirmpräsentation (16:9)</PresentationFormat>
  <Paragraphs>517</Paragraphs>
  <Slides>40</Slides>
  <Notes>39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40</vt:i4>
      </vt:variant>
    </vt:vector>
  </HeadingPairs>
  <TitlesOfParts>
    <vt:vector size="44"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2. Korrelation: Ergebnisse</vt:lpstr>
      <vt:lpstr>1. Korrelation: Erkenntnisse</vt:lpstr>
      <vt:lpstr>Dashboard</vt:lpstr>
      <vt:lpstr>1. Dashboard: Finanzabteilung</vt:lpstr>
      <vt:lpstr>2. Dashboard: Logistikabteilung</vt:lpstr>
      <vt:lpstr>3. Dashboard: Zusammenfassung</vt:lpstr>
      <vt:lpstr>Erkenntnisse und Handlungsvorschläge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226</cp:revision>
  <dcterms:modified xsi:type="dcterms:W3CDTF">2021-02-16T21:18:34Z</dcterms:modified>
</cp:coreProperties>
</file>